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0" r:id="rId3"/>
    <p:sldId id="261" r:id="rId4"/>
    <p:sldId id="266" r:id="rId5"/>
    <p:sldId id="263" r:id="rId6"/>
    <p:sldId id="265" r:id="rId7"/>
    <p:sldId id="268" r:id="rId8"/>
    <p:sldId id="269" r:id="rId9"/>
    <p:sldId id="270" r:id="rId10"/>
    <p:sldId id="27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cat>
            <c:strRef>
              <c:f>Sheet1!$A$3:$A$8</c:f>
              <c:strCache>
                <c:ptCount val="6"/>
                <c:pt idx="0">
                  <c:v>Structural Change is Needed</c:v>
                </c:pt>
                <c:pt idx="1">
                  <c:v>How do we facilitate personalized learning in our schools?</c:v>
                </c:pt>
                <c:pt idx="2">
                  <c:v>What is CESD stance on supporting change?</c:v>
                </c:pt>
                <c:pt idx="3">
                  <c:v>Teachers currently are doing a great job!</c:v>
                </c:pt>
                <c:pt idx="4">
                  <c:v>Need to Involve Parents in the Change</c:v>
                </c:pt>
                <c:pt idx="5">
                  <c:v>Where does AB ED and the public stand on this?</c:v>
                </c:pt>
              </c:strCache>
            </c:strRef>
          </c:cat>
          <c:val>
            <c:numRef>
              <c:f>Sheet1!$B$3:$B$8</c:f>
              <c:numCache>
                <c:formatCode>General</c:formatCode>
                <c:ptCount val="6"/>
                <c:pt idx="0">
                  <c:v>16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482607903178772"/>
          <c:y val="3.4170849386086451E-2"/>
          <c:w val="0.33785032079323457"/>
          <c:h val="0.89798568834963965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D2A9D-C946-4643-8C1F-CFA2C50239A5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028D63-9BC3-4FF4-B2F7-6F9EA6E514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C6C5FE-E44D-4729-A854-47AA28B49A23}" type="datetimeFigureOut">
              <a:rPr lang="en-US" smtClean="0"/>
              <a:pPr/>
              <a:t>1/21/2011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A323FDA-5005-410C-A329-219B9806437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ra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1430"/>
            <a:ext cx="9143999" cy="711022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 smtClean="0"/>
              <a:t>COALITION </a:t>
            </a:r>
            <a:r>
              <a:rPr lang="en-US" dirty="0" smtClean="0"/>
              <a:t> </a:t>
            </a:r>
            <a:r>
              <a:rPr lang="en-US" sz="6000" dirty="0" smtClean="0"/>
              <a:t>PRESENTATION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5486400"/>
            <a:ext cx="8458200" cy="762000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solidFill>
                  <a:schemeClr val="bg2">
                    <a:lumMod val="90000"/>
                  </a:schemeClr>
                </a:solidFill>
                <a:latin typeface="+mj-lt"/>
              </a:rPr>
              <a:t>LEADERSHIP</a:t>
            </a:r>
            <a:r>
              <a:rPr lang="en-US" sz="4800" dirty="0" smtClean="0">
                <a:latin typeface="+mj-lt"/>
              </a:rPr>
              <a:t> </a:t>
            </a:r>
            <a:r>
              <a:rPr lang="en-US" sz="4800" dirty="0" smtClean="0">
                <a:solidFill>
                  <a:schemeClr val="bg2">
                    <a:lumMod val="90000"/>
                  </a:schemeClr>
                </a:solidFill>
                <a:latin typeface="+mj-lt"/>
              </a:rPr>
              <a:t>INTO THE FUTURE</a:t>
            </a:r>
            <a:endParaRPr lang="en-US" sz="4800" dirty="0">
              <a:solidFill>
                <a:schemeClr val="bg2">
                  <a:lumMod val="9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 THE FUN BEGIN …………</a:t>
            </a:r>
            <a:endParaRPr lang="en-US" dirty="0"/>
          </a:p>
        </p:txBody>
      </p:sp>
      <p:pic>
        <p:nvPicPr>
          <p:cNvPr id="4" name="Content Placeholder 3" descr="tortoise and the ha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2318905"/>
            <a:ext cx="6778954" cy="39294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6000" dirty="0" smtClean="0"/>
              <a:t>“FORGET BEING ON THE SAME PAGE ~ LET US AT LEAST BE USING THE SAME BOOK!”</a:t>
            </a:r>
            <a:endParaRPr lang="en-US" sz="6000" dirty="0"/>
          </a:p>
        </p:txBody>
      </p:sp>
      <p:pic>
        <p:nvPicPr>
          <p:cNvPr id="4" name="Picture 3" descr="21st century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15200" y="5029200"/>
            <a:ext cx="18288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chnology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OUR INTERPRETATION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Arial Rounded MT Bold" pitchFamily="34" charset="0"/>
              </a:rPr>
              <a:t>PROBLEM SOLVING &amp; COLLABORATION</a:t>
            </a:r>
          </a:p>
          <a:p>
            <a:endParaRPr lang="en-US" sz="2800" dirty="0" smtClean="0">
              <a:solidFill>
                <a:schemeClr val="bg1"/>
              </a:solidFill>
              <a:latin typeface="Arial Rounded MT Bold" pitchFamily="34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Arial Rounded MT Bold" pitchFamily="34" charset="0"/>
              </a:rPr>
              <a:t>CRITICAL THINKING &amp; CREATIVE THINKING</a:t>
            </a:r>
          </a:p>
          <a:p>
            <a:endParaRPr lang="en-US" sz="2800" dirty="0" smtClean="0">
              <a:solidFill>
                <a:schemeClr val="bg1"/>
              </a:solidFill>
              <a:latin typeface="Arial Rounded MT Bold" pitchFamily="34" charset="0"/>
            </a:endParaRPr>
          </a:p>
          <a:p>
            <a:r>
              <a:rPr lang="en-US" sz="2800" dirty="0" smtClean="0">
                <a:solidFill>
                  <a:schemeClr val="bg1"/>
                </a:solidFill>
                <a:latin typeface="Arial Rounded MT Bold" pitchFamily="34" charset="0"/>
              </a:rPr>
              <a:t>GLOBAL AND ETHICAL CITIZENSHIP</a:t>
            </a:r>
          </a:p>
          <a:p>
            <a:endParaRPr lang="en-US" sz="2800" dirty="0" smtClean="0">
              <a:solidFill>
                <a:schemeClr val="bg1"/>
              </a:solidFill>
              <a:latin typeface="Arial Rounded MT Bold" pitchFamily="34" charset="0"/>
            </a:endParaRPr>
          </a:p>
          <a:p>
            <a:r>
              <a:rPr lang="en-US" sz="2400" dirty="0" smtClean="0">
                <a:solidFill>
                  <a:schemeClr val="bg1"/>
                </a:solidFill>
                <a:latin typeface="Arial Rounded MT Bold" pitchFamily="34" charset="0"/>
              </a:rPr>
              <a:t>COMMUNICATION / FLEXIBILITY / RESILIENCE</a:t>
            </a:r>
            <a:endParaRPr lang="en-US" sz="24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SIR KEN ROBINSON</a:t>
            </a:r>
            <a:endParaRPr lang="en-US" dirty="0"/>
          </a:p>
        </p:txBody>
      </p:sp>
      <p:pic>
        <p:nvPicPr>
          <p:cNvPr id="4" name="Content Placeholder 3" descr="Sir Ke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1529404"/>
            <a:ext cx="5753910" cy="456659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856488"/>
          </a:xfrm>
        </p:spPr>
        <p:txBody>
          <a:bodyPr>
            <a:normAutofit/>
          </a:bodyPr>
          <a:lstStyle/>
          <a:p>
            <a:r>
              <a:rPr lang="en-US" dirty="0" smtClean="0"/>
              <a:t>SKILLS THAT SHOULD BE ADDED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0916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latin typeface="Calibri" pitchFamily="34" charset="0"/>
              </a:rPr>
              <a:t>Personalized Learning</a:t>
            </a:r>
            <a:r>
              <a:rPr lang="en-US" sz="2400" dirty="0" smtClean="0">
                <a:latin typeface="Calibri" pitchFamily="34" charset="0"/>
              </a:rPr>
              <a:t>   </a:t>
            </a:r>
            <a:r>
              <a:rPr lang="en-US" sz="2400" b="1" dirty="0" smtClean="0">
                <a:latin typeface="Calibri" pitchFamily="34" charset="0"/>
              </a:rPr>
              <a:t>6</a:t>
            </a:r>
            <a:r>
              <a:rPr lang="en-US" sz="2400" dirty="0" smtClean="0">
                <a:latin typeface="Calibri" pitchFamily="34" charset="0"/>
              </a:rPr>
              <a:t>                  (first 30 responses)</a:t>
            </a:r>
          </a:p>
          <a:p>
            <a:r>
              <a:rPr lang="en-US" sz="2400" dirty="0" smtClean="0">
                <a:latin typeface="Calibri" pitchFamily="34" charset="0"/>
              </a:rPr>
              <a:t>Not Technology   2 </a:t>
            </a:r>
          </a:p>
          <a:p>
            <a:r>
              <a:rPr lang="en-US" sz="2400" dirty="0" smtClean="0">
                <a:latin typeface="Calibri" pitchFamily="34" charset="0"/>
              </a:rPr>
              <a:t>Emotional Intelligence  2 </a:t>
            </a:r>
          </a:p>
          <a:p>
            <a:r>
              <a:rPr lang="en-US" sz="2400" dirty="0" smtClean="0">
                <a:latin typeface="Calibri" pitchFamily="34" charset="0"/>
              </a:rPr>
              <a:t>Social Responsibility   2 </a:t>
            </a:r>
          </a:p>
          <a:p>
            <a:r>
              <a:rPr lang="en-US" sz="2400" dirty="0" smtClean="0">
                <a:latin typeface="Calibri" pitchFamily="34" charset="0"/>
              </a:rPr>
              <a:t>Health and Wellness   2 </a:t>
            </a:r>
          </a:p>
          <a:p>
            <a:r>
              <a:rPr lang="en-US" sz="2400" dirty="0" smtClean="0">
                <a:latin typeface="Calibri" pitchFamily="34" charset="0"/>
              </a:rPr>
              <a:t>Technology Integration   2   </a:t>
            </a:r>
          </a:p>
          <a:p>
            <a:r>
              <a:rPr lang="en-US" sz="2400" dirty="0" smtClean="0">
                <a:latin typeface="Calibri" pitchFamily="34" charset="0"/>
              </a:rPr>
              <a:t>Digital Citizenship   2 </a:t>
            </a:r>
          </a:p>
          <a:p>
            <a:r>
              <a:rPr lang="en-US" sz="2400" dirty="0" smtClean="0">
                <a:latin typeface="Calibri" pitchFamily="34" charset="0"/>
              </a:rPr>
              <a:t>Distributed Learning   1 </a:t>
            </a:r>
          </a:p>
          <a:p>
            <a:r>
              <a:rPr lang="en-US" sz="2400" dirty="0" smtClean="0">
                <a:latin typeface="Calibri" pitchFamily="34" charset="0"/>
              </a:rPr>
              <a:t> Improved Student Learning   1 </a:t>
            </a:r>
          </a:p>
          <a:p>
            <a:r>
              <a:rPr lang="en-US" sz="2400" dirty="0" smtClean="0">
                <a:latin typeface="Calibri" pitchFamily="34" charset="0"/>
              </a:rPr>
              <a:t>Reading   1 </a:t>
            </a:r>
          </a:p>
          <a:p>
            <a:r>
              <a:rPr lang="en-US" sz="2400" dirty="0" smtClean="0">
                <a:latin typeface="Calibri" pitchFamily="34" charset="0"/>
              </a:rPr>
              <a:t>Developing New Leaders   1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4" name="Picture 3" descr="technology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3069" y="4162425"/>
            <a:ext cx="3140931" cy="2695575"/>
          </a:xfrm>
          <a:prstGeom prst="rect">
            <a:avLst/>
          </a:prstGeom>
        </p:spPr>
      </p:pic>
      <p:pic>
        <p:nvPicPr>
          <p:cNvPr id="5" name="Picture 4" descr="grinchha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2057400"/>
            <a:ext cx="123825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US" sz="5400" dirty="0" smtClean="0"/>
              <a:t>ADCOS RESPONSE TO FEEDBACK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295400"/>
            <a:ext cx="7315200" cy="5181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05000" y="228600"/>
            <a:ext cx="48990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99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JANUARY ADCOS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99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4" descr="changeagent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295400"/>
            <a:ext cx="6531212" cy="5230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400" dirty="0" smtClean="0"/>
              <a:t>If we do what we have always done </a:t>
            </a:r>
            <a:r>
              <a:rPr lang="en-US" dirty="0" smtClean="0"/>
              <a:t>…</a:t>
            </a:r>
            <a:br>
              <a:rPr lang="en-US" dirty="0" smtClean="0"/>
            </a:br>
            <a:r>
              <a:rPr lang="en-US" dirty="0" smtClean="0"/>
              <a:t>we’ll get what we’ve always got!</a:t>
            </a:r>
            <a:endParaRPr lang="en-US" dirty="0"/>
          </a:p>
        </p:txBody>
      </p:sp>
      <p:pic>
        <p:nvPicPr>
          <p:cNvPr id="4" name="Content Placeholder 3" descr="entrepreneur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29400" y="4419600"/>
            <a:ext cx="2228850" cy="2047875"/>
          </a:xfrm>
        </p:spPr>
      </p:pic>
      <p:pic>
        <p:nvPicPr>
          <p:cNvPr id="5" name="Picture 4" descr="engaged learner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1600200"/>
            <a:ext cx="1609725" cy="638175"/>
          </a:xfrm>
          <a:prstGeom prst="rect">
            <a:avLst/>
          </a:prstGeom>
        </p:spPr>
      </p:pic>
      <p:pic>
        <p:nvPicPr>
          <p:cNvPr id="6" name="Picture 5" descr="ethical behavior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3886200"/>
            <a:ext cx="1762125" cy="2590800"/>
          </a:xfrm>
          <a:prstGeom prst="rect">
            <a:avLst/>
          </a:prstGeom>
        </p:spPr>
      </p:pic>
      <p:pic>
        <p:nvPicPr>
          <p:cNvPr id="7" name="Picture 6" descr="structurechange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5200" y="3048000"/>
            <a:ext cx="188595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Supporting 21</a:t>
            </a:r>
            <a:r>
              <a:rPr lang="en-US" baseline="30000" dirty="0" smtClean="0"/>
              <a:t>st</a:t>
            </a:r>
            <a:r>
              <a:rPr lang="en-US" dirty="0" smtClean="0"/>
              <a:t> Century Skill Development</a:t>
            </a:r>
            <a:endParaRPr lang="en-US" dirty="0"/>
          </a:p>
        </p:txBody>
      </p:sp>
      <p:pic>
        <p:nvPicPr>
          <p:cNvPr id="4" name="Content Placeholder 3" descr="problem solv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219200"/>
            <a:ext cx="1819275" cy="1514475"/>
          </a:xfrm>
        </p:spPr>
      </p:pic>
      <p:pic>
        <p:nvPicPr>
          <p:cNvPr id="5" name="Picture 4" descr="collabora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01" y="1066801"/>
            <a:ext cx="1981200" cy="1981200"/>
          </a:xfrm>
          <a:prstGeom prst="rect">
            <a:avLst/>
          </a:prstGeom>
        </p:spPr>
      </p:pic>
      <p:pic>
        <p:nvPicPr>
          <p:cNvPr id="6" name="Picture 5" descr="communication skill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200400"/>
            <a:ext cx="2466975" cy="1847850"/>
          </a:xfrm>
          <a:prstGeom prst="rect">
            <a:avLst/>
          </a:prstGeom>
        </p:spPr>
      </p:pic>
      <p:pic>
        <p:nvPicPr>
          <p:cNvPr id="7" name="Picture 6" descr="critical thinkin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4600" y="1676400"/>
            <a:ext cx="1914525" cy="2390775"/>
          </a:xfrm>
          <a:prstGeom prst="rect">
            <a:avLst/>
          </a:prstGeom>
        </p:spPr>
      </p:pic>
      <p:pic>
        <p:nvPicPr>
          <p:cNvPr id="8" name="Picture 7" descr="creative thinkin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" y="3952875"/>
            <a:ext cx="2143125" cy="2143125"/>
          </a:xfrm>
          <a:prstGeom prst="rect">
            <a:avLst/>
          </a:prstGeom>
        </p:spPr>
      </p:pic>
      <p:pic>
        <p:nvPicPr>
          <p:cNvPr id="9" name="Picture 8" descr="global thinkin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67000" y="5334000"/>
            <a:ext cx="3476625" cy="1314450"/>
          </a:xfrm>
          <a:prstGeom prst="rect">
            <a:avLst/>
          </a:prstGeom>
        </p:spPr>
      </p:pic>
      <p:pic>
        <p:nvPicPr>
          <p:cNvPr id="10" name="Picture 9" descr="global thinking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53275" y="4867275"/>
            <a:ext cx="183832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162</TotalTime>
  <Words>113</Words>
  <Application>Microsoft Office PowerPoint</Application>
  <PresentationFormat>On-screen Show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COALITION  PRESENTATION</vt:lpstr>
      <vt:lpstr>21ST CENTURY SKILLS </vt:lpstr>
      <vt:lpstr>OUR INTERPRETATION</vt:lpstr>
      <vt:lpstr>SIR KEN ROBINSON</vt:lpstr>
      <vt:lpstr>SKILLS THAT SHOULD BE ADDED</vt:lpstr>
      <vt:lpstr>ADCOS RESPONSE TO FEEDBACK</vt:lpstr>
      <vt:lpstr>Slide 7</vt:lpstr>
      <vt:lpstr>   If we do what we have always done … we’ll get what we’ve always got!</vt:lpstr>
      <vt:lpstr>Supporting 21st Century Skill Development</vt:lpstr>
      <vt:lpstr>LET THE FUN BEGIN …………</vt:lpstr>
    </vt:vector>
  </TitlesOfParts>
  <Company>Chinook's Edge School Division #73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ADCOS PRESENTATION</dc:title>
  <dc:creator>Technology Services</dc:creator>
  <cp:lastModifiedBy>Technology Services</cp:lastModifiedBy>
  <cp:revision>20</cp:revision>
  <dcterms:created xsi:type="dcterms:W3CDTF">2010-11-16T14:10:22Z</dcterms:created>
  <dcterms:modified xsi:type="dcterms:W3CDTF">2011-01-21T14:54:16Z</dcterms:modified>
</cp:coreProperties>
</file>